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4EC22-6648-4220-A414-91B61B6114BE}" v="191" dt="2019-11-15T14:36:57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6CB7-514A-4732-B15C-05CE12D8A9FF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E2154-1D51-4D60-BBE9-B920522D8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97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studenten hun ervaringen vertellen. Hoe doe je dat in gesprek met iemand die je niet kent? Hoe pak je dat aan? Wat is belangrijk? Waar moet je om denken? </a:t>
            </a:r>
            <a:r>
              <a:rPr lang="nl-NL" dirty="0" err="1"/>
              <a:t>Enz</a:t>
            </a:r>
            <a:r>
              <a:rPr lang="nl-NL" dirty="0"/>
              <a:t> </a:t>
            </a:r>
            <a:r>
              <a:rPr lang="nl-NL" dirty="0" err="1"/>
              <a:t>enz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E2154-1D51-4D60-BBE9-B920522D84D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22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5356" y="810275"/>
            <a:ext cx="7020747" cy="5229630"/>
          </a:xfrm>
        </p:spPr>
        <p:txBody>
          <a:bodyPr>
            <a:normAutofit/>
          </a:bodyPr>
          <a:lstStyle/>
          <a:p>
            <a:pPr algn="l"/>
            <a:r>
              <a:rPr lang="nl-NL" sz="6600">
                <a:solidFill>
                  <a:srgbClr val="FFFFFF"/>
                </a:solidFill>
              </a:rPr>
              <a:t>Stromingen in de Psychologie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88661" y="810275"/>
            <a:ext cx="2949542" cy="5229630"/>
          </a:xfrm>
        </p:spPr>
        <p:txBody>
          <a:bodyPr>
            <a:normAutofit/>
          </a:bodyPr>
          <a:lstStyle/>
          <a:p>
            <a:pPr algn="r"/>
            <a:r>
              <a:rPr lang="nl-NL" sz="2400" dirty="0">
                <a:solidFill>
                  <a:srgbClr val="FFFFFF"/>
                </a:solidFill>
              </a:rPr>
              <a:t> Periode 6 -  Les 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09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9AF43-F38E-4ED1-A032-6C658334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en laatste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E03822-891C-47F5-8007-7501E4B7A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Evalueren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Tips en tops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Eindopdracht</a:t>
            </a:r>
          </a:p>
        </p:txBody>
      </p:sp>
    </p:spTree>
    <p:extLst>
      <p:ext uri="{BB962C8B-B14F-4D97-AF65-F5344CB8AC3E}">
        <p14:creationId xmlns:p14="http://schemas.microsoft.com/office/powerpoint/2010/main" val="147826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4B8E3-1BB9-4662-9FC9-57A37D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7A9551-75C3-4AF8-9870-48E7E8954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Herhaling vorige week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Interculturele communicatie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Oefenen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Vooruitblik volgende week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304305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20DCC33-C534-4180-8292-D19456B1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3A4255-BEED-4113-B27E-D031D271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F"/>
                </a:solidFill>
              </a:rPr>
              <a:t>Vorige week…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4C99DB-F1D9-4D17-B3E2-09C2A20F7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CD431F-59E9-491A-9857-71B1C770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Crossculturele psychologie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Diversiteit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Integratie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Edward Hall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Geert Hofstede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E74309-1DD7-44EA-B1D1-635D3EE5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80" y="790246"/>
            <a:ext cx="3313057" cy="242681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F5E72DF-9955-4941-834D-CB1B6CC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5070" y="0"/>
            <a:ext cx="2766930" cy="39965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0A8A32-DF7F-4952-A37C-A0062D07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6802" y="332370"/>
            <a:ext cx="2120189" cy="3342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0589384-CB8A-4716-AE33-BB13D5CC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8" r="9278" b="-1"/>
          <a:stretch/>
        </p:blipFill>
        <p:spPr>
          <a:xfrm>
            <a:off x="9982200" y="628626"/>
            <a:ext cx="1628775" cy="276333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0283008-E579-4CA0-A888-C2774A5F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8549" y="3996580"/>
            <a:ext cx="3956522" cy="286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497816-5FF0-465C-BDE2-C4A4DE74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80" y="4319714"/>
            <a:ext cx="3313057" cy="21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6B21FB-E18E-435C-96AB-2DBDD8F9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38" y="4567903"/>
            <a:ext cx="2824845" cy="16454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5C1F84B-23AB-4825-A738-3954AE297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726" y="4319714"/>
            <a:ext cx="1817587" cy="21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4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06F2C-B78B-470C-B6D8-A2D45569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Culturele synergie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C9C03-3B55-425F-8073-B093819C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begeleider ontkom je er niet aan! Andere culturen…</a:t>
            </a:r>
          </a:p>
          <a:p>
            <a:r>
              <a:rPr lang="nl-NL" dirty="0"/>
              <a:t>Door middel van culturele synergie kun je tot meer of beter resultaat komen, door de krachten te bundelen, door 1+1=3…</a:t>
            </a:r>
          </a:p>
          <a:p>
            <a:endParaRPr lang="nl-NL" dirty="0"/>
          </a:p>
          <a:p>
            <a:r>
              <a:rPr lang="nl-NL" dirty="0"/>
              <a:t>Door middel van 3 stappen:</a:t>
            </a:r>
          </a:p>
          <a:p>
            <a:r>
              <a:rPr lang="nl-NL" dirty="0"/>
              <a:t>1. situatie beschrijven</a:t>
            </a:r>
          </a:p>
          <a:p>
            <a:r>
              <a:rPr lang="nl-NL" dirty="0"/>
              <a:t>2. interpreteren</a:t>
            </a:r>
          </a:p>
          <a:p>
            <a:r>
              <a:rPr lang="nl-NL" dirty="0"/>
              <a:t>3. creativiteit vergroten</a:t>
            </a:r>
          </a:p>
        </p:txBody>
      </p:sp>
    </p:spTree>
    <p:extLst>
      <p:ext uri="{BB962C8B-B14F-4D97-AF65-F5344CB8AC3E}">
        <p14:creationId xmlns:p14="http://schemas.microsoft.com/office/powerpoint/2010/main" val="57773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B915B-216E-40ED-BC3D-A67F6362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Bijvoorbeeld…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BE468-96F8-44F1-A35B-CADF8925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je boek erbij op </a:t>
            </a:r>
            <a:r>
              <a:rPr lang="nl-NL" dirty="0" err="1"/>
              <a:t>blz</a:t>
            </a:r>
            <a:r>
              <a:rPr lang="nl-NL" dirty="0"/>
              <a:t> 359.</a:t>
            </a:r>
          </a:p>
          <a:p>
            <a:endParaRPr lang="nl-NL" dirty="0"/>
          </a:p>
          <a:p>
            <a:r>
              <a:rPr lang="nl-NL" dirty="0"/>
              <a:t>Lees het stuk ‘in de praktijk’ en de kritische beroepssituatie</a:t>
            </a:r>
          </a:p>
          <a:p>
            <a:endParaRPr lang="nl-NL" dirty="0"/>
          </a:p>
          <a:p>
            <a:r>
              <a:rPr lang="nl-NL" dirty="0"/>
              <a:t>Bepaal hoe je de culturele synergie zou kunnen inzetten</a:t>
            </a:r>
          </a:p>
        </p:txBody>
      </p:sp>
    </p:spTree>
    <p:extLst>
      <p:ext uri="{BB962C8B-B14F-4D97-AF65-F5344CB8AC3E}">
        <p14:creationId xmlns:p14="http://schemas.microsoft.com/office/powerpoint/2010/main" val="28264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A69AF-BAE4-4CF4-9899-C5C10679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Interculturele communicatie: onmogelijk of een uitdaging?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D1214B-165D-4174-85C2-12D1FFCD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55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4911C-E518-46B9-A91A-EFB6127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in de interculturele communicatie: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8D856B-9F8E-47B7-88F1-4CF90AF4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462271" cy="402336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1. Verschil in omgang</a:t>
            </a:r>
          </a:p>
          <a:p>
            <a:r>
              <a:rPr lang="nl-NL" dirty="0"/>
              <a:t>2. Vooroordelen</a:t>
            </a:r>
          </a:p>
          <a:p>
            <a:r>
              <a:rPr lang="nl-NL" dirty="0"/>
              <a:t>3. Aannames</a:t>
            </a:r>
          </a:p>
          <a:p>
            <a:r>
              <a:rPr lang="nl-NL" dirty="0"/>
              <a:t>4. Verschillende cultuurdimensies</a:t>
            </a:r>
          </a:p>
          <a:p>
            <a:r>
              <a:rPr lang="nl-NL" dirty="0"/>
              <a:t>5. Verschil in verbale en non-verbale communicatie</a:t>
            </a:r>
          </a:p>
          <a:p>
            <a:r>
              <a:rPr lang="nl-NL" dirty="0"/>
              <a:t>6. Etnocentrisme</a:t>
            </a:r>
          </a:p>
          <a:p>
            <a:r>
              <a:rPr lang="nl-NL" dirty="0"/>
              <a:t>7. Cultuurrelativisme</a:t>
            </a:r>
          </a:p>
          <a:p>
            <a:r>
              <a:rPr lang="nl-NL" dirty="0"/>
              <a:t>8. Compassie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40BAF1-8A25-43E6-BCE9-F42D68C31EC0}"/>
              </a:ext>
            </a:extLst>
          </p:cNvPr>
          <p:cNvSpPr txBox="1"/>
          <p:nvPr/>
        </p:nvSpPr>
        <p:spPr>
          <a:xfrm>
            <a:off x="6357257" y="2209800"/>
            <a:ext cx="4942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opdracht is als volgt:</a:t>
            </a:r>
          </a:p>
          <a:p>
            <a:endParaRPr lang="nl-NL" sz="2400" dirty="0"/>
          </a:p>
          <a:p>
            <a:r>
              <a:rPr lang="nl-NL" sz="2400" dirty="0"/>
              <a:t>De klas wordt verdeeld in 8 groepen</a:t>
            </a:r>
          </a:p>
          <a:p>
            <a:endParaRPr lang="nl-NL" sz="2400" dirty="0"/>
          </a:p>
          <a:p>
            <a:r>
              <a:rPr lang="nl-NL" sz="2400" dirty="0"/>
              <a:t>Iedere groep krijgt een aandachtspunt toegewezen</a:t>
            </a:r>
          </a:p>
          <a:p>
            <a:endParaRPr lang="nl-NL" sz="2400" dirty="0"/>
          </a:p>
          <a:p>
            <a:r>
              <a:rPr lang="nl-NL" sz="2400" dirty="0"/>
              <a:t>Je verdiept je hierin, wat betekent dit en hoe houd ik hier rekening mee?</a:t>
            </a:r>
          </a:p>
          <a:p>
            <a:endParaRPr lang="nl-NL" sz="2400" dirty="0"/>
          </a:p>
          <a:p>
            <a:r>
              <a:rPr lang="nl-NL" sz="2400" dirty="0"/>
              <a:t>We bespreken het klassikaal na</a:t>
            </a:r>
          </a:p>
        </p:txBody>
      </p:sp>
    </p:spTree>
    <p:extLst>
      <p:ext uri="{BB962C8B-B14F-4D97-AF65-F5344CB8AC3E}">
        <p14:creationId xmlns:p14="http://schemas.microsoft.com/office/powerpoint/2010/main" val="26678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C5BC1-5E7E-42EF-9827-CE7111D4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professional: intercultureel communiceren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62937F-296D-4357-AD0A-F5AFDFECA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Jij bent verantwoordelijk voor het verloop van het gesprek, jij bent immers de professional. Dit vergt extra aandacht en inzet. Zo doe je dat:</a:t>
            </a:r>
          </a:p>
          <a:p>
            <a:endParaRPr lang="nl-NL" dirty="0"/>
          </a:p>
          <a:p>
            <a:r>
              <a:rPr lang="nl-NL" dirty="0"/>
              <a:t>1. Onbevooroordeeld</a:t>
            </a:r>
          </a:p>
          <a:p>
            <a:endParaRPr lang="nl-NL" dirty="0"/>
          </a:p>
          <a:p>
            <a:r>
              <a:rPr lang="nl-NL" dirty="0"/>
              <a:t>2. Denkbeeld in kaart brengen</a:t>
            </a:r>
          </a:p>
          <a:p>
            <a:endParaRPr lang="nl-NL" dirty="0"/>
          </a:p>
          <a:p>
            <a:r>
              <a:rPr lang="nl-NL" dirty="0"/>
              <a:t>3. Ruis omzeilen</a:t>
            </a:r>
          </a:p>
          <a:p>
            <a:endParaRPr lang="nl-NL" dirty="0"/>
          </a:p>
          <a:p>
            <a:r>
              <a:rPr lang="nl-NL" dirty="0"/>
              <a:t>4. Misverstanden oplossen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36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F78D4-C738-4B40-B747-466F5F80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met een casus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4E39A3-5B95-4CA8-8D8A-865E953A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Maak kennis met </a:t>
            </a:r>
            <a:r>
              <a:rPr lang="nl-NL" dirty="0" err="1"/>
              <a:t>Farid</a:t>
            </a:r>
            <a:r>
              <a:rPr lang="nl-NL" dirty="0"/>
              <a:t>(a), van 21 jaar oud, gevlucht uit Syrië en wil graag hier naar school maar weet niet hoe hij/zij dat moet gaan regelen.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Verdeel je in twee- of drietallen</a:t>
            </a:r>
          </a:p>
          <a:p>
            <a:r>
              <a:rPr lang="nl-NL" dirty="0" err="1"/>
              <a:t>Één</a:t>
            </a:r>
            <a:r>
              <a:rPr lang="nl-NL" dirty="0"/>
              <a:t> persoon is </a:t>
            </a:r>
            <a:r>
              <a:rPr lang="nl-NL" dirty="0" err="1"/>
              <a:t>Farid</a:t>
            </a:r>
            <a:r>
              <a:rPr lang="nl-NL" dirty="0"/>
              <a:t>(a), de ander de begeleider. Oefen een gesprek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Farid</a:t>
            </a:r>
            <a:r>
              <a:rPr lang="nl-NL" dirty="0">
                <a:sym typeface="Wingdings" panose="05000000000000000000" pitchFamily="2" charset="2"/>
              </a:rPr>
              <a:t>(a) moet zich dus echt inleven in de rol, de begeleider ook. (een eventuele derde persoon is observator).</a:t>
            </a:r>
          </a:p>
          <a:p>
            <a:r>
              <a:rPr lang="nl-NL" dirty="0">
                <a:sym typeface="Wingdings" panose="05000000000000000000" pitchFamily="2" charset="2"/>
              </a:rPr>
              <a:t>Wissel om van rol.</a:t>
            </a:r>
          </a:p>
          <a:p>
            <a:r>
              <a:rPr lang="nl-NL" dirty="0">
                <a:sym typeface="Wingdings" panose="05000000000000000000" pitchFamily="2" charset="2"/>
              </a:rPr>
              <a:t>We spelen het klassikaal nog eens 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277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396</Words>
  <Application>Microsoft Office PowerPoint</Application>
  <PresentationFormat>Breedbeeld</PresentationFormat>
  <Paragraphs>83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Calibri</vt:lpstr>
      <vt:lpstr>Tw Cen MT</vt:lpstr>
      <vt:lpstr>Tw Cen MT Condensed</vt:lpstr>
      <vt:lpstr>Wingdings</vt:lpstr>
      <vt:lpstr>Wingdings 3</vt:lpstr>
      <vt:lpstr>Integraal</vt:lpstr>
      <vt:lpstr>Stromingen in de Psychologie</vt:lpstr>
      <vt:lpstr>Programma</vt:lpstr>
      <vt:lpstr>Vorige week…</vt:lpstr>
      <vt:lpstr>Culturele synergie</vt:lpstr>
      <vt:lpstr>Bijvoorbeeld…</vt:lpstr>
      <vt:lpstr>Interculturele communicatie: onmogelijk of een uitdaging?</vt:lpstr>
      <vt:lpstr>Aandachtspunten in de interculturele communicatie:</vt:lpstr>
      <vt:lpstr>Als professional: intercultureel communiceren</vt:lpstr>
      <vt:lpstr>Oefenen met een casus</vt:lpstr>
      <vt:lpstr>Volgende en laatste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Stromingen in de Psychologie</dc:title>
  <dc:creator>Marije Solle</dc:creator>
  <cp:lastModifiedBy>Marije Solle</cp:lastModifiedBy>
  <cp:revision>2</cp:revision>
  <dcterms:created xsi:type="dcterms:W3CDTF">2019-11-15T14:30:06Z</dcterms:created>
  <dcterms:modified xsi:type="dcterms:W3CDTF">2019-11-15T14:58:15Z</dcterms:modified>
</cp:coreProperties>
</file>